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3"/>
  </p:notesMasterIdLst>
  <p:handoutMasterIdLst>
    <p:handoutMasterId r:id="rId14"/>
  </p:handoutMasterIdLst>
  <p:sldIdLst>
    <p:sldId id="265" r:id="rId2"/>
    <p:sldId id="324" r:id="rId3"/>
    <p:sldId id="329" r:id="rId4"/>
    <p:sldId id="330" r:id="rId5"/>
    <p:sldId id="331" r:id="rId6"/>
    <p:sldId id="333" r:id="rId7"/>
    <p:sldId id="334" r:id="rId8"/>
    <p:sldId id="332" r:id="rId9"/>
    <p:sldId id="335" r:id="rId10"/>
    <p:sldId id="327" r:id="rId11"/>
    <p:sldId id="263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>
        <p:scale>
          <a:sx n="50" d="100"/>
          <a:sy n="50" d="100"/>
        </p:scale>
        <p:origin x="1974" y="71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2157143"/>
            <a:ext cx="7772400" cy="829214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Обзор методов управления трехзвенным манипулятором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399E2-6B48-94E2-1FDA-91BA7D0069F9}"/>
              </a:ext>
            </a:extLst>
          </p:cNvPr>
          <p:cNvSpPr txBox="1"/>
          <p:nvPr/>
        </p:nvSpPr>
        <p:spPr>
          <a:xfrm>
            <a:off x="5039832" y="3728015"/>
            <a:ext cx="3950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Выполнили студенты группы </a:t>
            </a:r>
            <a:r>
              <a:rPr lang="en-US" dirty="0">
                <a:solidFill>
                  <a:schemeClr val="bg1"/>
                </a:solidFill>
              </a:rPr>
              <a:t>R3143:</a:t>
            </a:r>
          </a:p>
          <a:p>
            <a:r>
              <a:rPr lang="ru-RU" dirty="0">
                <a:solidFill>
                  <a:schemeClr val="bg1"/>
                </a:solidFill>
              </a:rPr>
              <a:t>Бахтаиров Роман</a:t>
            </a:r>
          </a:p>
          <a:p>
            <a:r>
              <a:rPr lang="ru-RU" dirty="0">
                <a:solidFill>
                  <a:schemeClr val="bg1"/>
                </a:solidFill>
              </a:rPr>
              <a:t>Сайфуллин Динислам 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106B8798-168B-DDAD-46BD-2B6B58C4B1BA}"/>
              </a:ext>
            </a:extLst>
          </p:cNvPr>
          <p:cNvSpPr txBox="1">
            <a:spLocks/>
          </p:cNvSpPr>
          <p:nvPr/>
        </p:nvSpPr>
        <p:spPr>
          <a:xfrm>
            <a:off x="-7860945" y="1280929"/>
            <a:ext cx="7170057" cy="341085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Манипулятор и из чего состоит.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Некоторое прикладное применение манипуляторов.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ПЗК и ОЗК, что это такое и для чего нужно.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Основное принцип построение решения по ( Denavit–Hartenberg parameters 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Почему именно трёхзвенный манипулятор?</a:t>
            </a:r>
          </a:p>
          <a:p>
            <a:endParaRPr lang="ru-RU" dirty="0"/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63FA518A-7B21-20CF-52FB-21FBEE765B59}"/>
              </a:ext>
            </a:extLst>
          </p:cNvPr>
          <p:cNvSpPr txBox="1">
            <a:spLocks/>
          </p:cNvSpPr>
          <p:nvPr/>
        </p:nvSpPr>
        <p:spPr>
          <a:xfrm>
            <a:off x="190598" y="-2230288"/>
            <a:ext cx="6824382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/>
              <a:t>Основные термины и понятия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1709" y="1244351"/>
            <a:ext cx="7170057" cy="3410856"/>
          </a:xfrm>
        </p:spPr>
        <p:txBody>
          <a:bodyPr>
            <a:normAutofit fontScale="70000" lnSpcReduction="20000"/>
          </a:bodyPr>
          <a:lstStyle/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Василенко И. В., </a:t>
            </a:r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Ведякова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А. О. Исследование алгоритмов траекторного управления роботом манипулятором //Современные информационные технологии и ИТ-образование. – 2022. – Т. 18. – №. 1. – С. 62-71.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Оськин Д. А., </a:t>
            </a:r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Дыда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А. А. Решение обратной задачи кинематики для манипуляционного робота методом штрафных функций //Фундаментальные исследования. – 2015. – №. 11-4. – С. 673-677.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Синяева Д. А., </a:t>
            </a:r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Витлев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К. А., Михайлов М. О. МЕТОДЫ УПРАВЛЕНИЯ ПОЛОЖЕНИЕМ РАБОЧЕГО ОРГАНА ПРОМЫШЛЕННОГО РОБОТА МАНИПУЛЯТОРА //Математические методы и модели техники, технологий и экономики. – 2021. – С. 114.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Колтыгин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Д. С., Седельников И. А. Метод и программа решения прямой и обратной задачи кинематики для управления роботом-манипулятором //Системы. Методы. Технологии. – 2020. – №. 4. – С. 65-74.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Борисов О. И., Громов В. С., </a:t>
            </a:r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Пыркин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А. А. Методы управления робототехническими приложениями //Учеб. </a:t>
            </a:r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пособ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., СПб.: Университет ИТМО. – 2016.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Котов Г. А., Денисов М. С., Петухова С. М. РЕШЕНИЕ ПРЯМОЙ ЗАДАЧИ КИНЕМАТИКИ ДЛЯ ТРЕХЗВЕННОГО РОБОТА-МАНИПУЛЯТОРА //Перспективные научные исследования: опыт, проблемы и перспективы развития. – 2021. – С. 54-60.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ИСТОЧНИКИ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EEC9C6-193B-CA9A-0B94-5FFB2AD918D5}"/>
              </a:ext>
            </a:extLst>
          </p:cNvPr>
          <p:cNvSpPr txBox="1"/>
          <p:nvPr/>
        </p:nvSpPr>
        <p:spPr>
          <a:xfrm>
            <a:off x="-2478909" y="919813"/>
            <a:ext cx="7402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Text DemiBold" panose="020B0703020202020204" pitchFamily="34" charset="-52"/>
                <a:ea typeface="+mj-ea"/>
                <a:cs typeface="+mj-cs"/>
              </a:rPr>
              <a:t>Итоги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BC5CD-8368-FA5B-D757-8B66524EDA46}"/>
              </a:ext>
            </a:extLst>
          </p:cNvPr>
          <p:cNvSpPr txBox="1"/>
          <p:nvPr/>
        </p:nvSpPr>
        <p:spPr>
          <a:xfrm>
            <a:off x="-7676001" y="1942437"/>
            <a:ext cx="767600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Рассмотрено несколько методов управления трехзвенным манипуляторам, а также получены способы для решения прямой и обратной задачи кинематики. </a:t>
            </a:r>
          </a:p>
        </p:txBody>
      </p:sp>
    </p:spTree>
    <p:extLst>
      <p:ext uri="{BB962C8B-B14F-4D97-AF65-F5344CB8AC3E}">
        <p14:creationId xmlns:p14="http://schemas.microsoft.com/office/powerpoint/2010/main" val="303687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636" y="1448658"/>
            <a:ext cx="7170057" cy="3410856"/>
          </a:xfrm>
        </p:spPr>
        <p:txBody>
          <a:bodyPr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Манипулятор и из чего состоит.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Некоторое прикладное применение манипуляторов.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ПЗК и ОЗК, что это такое и для чего нужно.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Основное принцип построение решения по ( </a:t>
            </a:r>
            <a:r>
              <a:rPr lang="ru-R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Denavit</a:t>
            </a: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–</a:t>
            </a:r>
            <a:r>
              <a:rPr lang="ru-R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Hartenberg</a:t>
            </a: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parameters</a:t>
            </a: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Почему именно трёхзвенный манипулятор?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термины и понятия</a:t>
            </a:r>
          </a:p>
        </p:txBody>
      </p:sp>
      <p:pic>
        <p:nvPicPr>
          <p:cNvPr id="1026" name="Picture 2" descr="Планирование траектории манипулятора для движущейся цели">
            <a:extLst>
              <a:ext uri="{FF2B5EF4-FFF2-40B4-BE49-F238E27FC236}">
                <a16:creationId xmlns:a16="http://schemas.microsoft.com/office/drawing/2014/main" id="{99758DEA-3600-F93C-7D34-F18BFD702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693" y="3439885"/>
            <a:ext cx="2864329" cy="12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4">
            <a:extLst>
              <a:ext uri="{FF2B5EF4-FFF2-40B4-BE49-F238E27FC236}">
                <a16:creationId xmlns:a16="http://schemas.microsoft.com/office/drawing/2014/main" id="{E872491C-790D-E177-7097-3C16FCE6E4B3}"/>
              </a:ext>
            </a:extLst>
          </p:cNvPr>
          <p:cNvSpPr txBox="1">
            <a:spLocks/>
          </p:cNvSpPr>
          <p:nvPr/>
        </p:nvSpPr>
        <p:spPr>
          <a:xfrm>
            <a:off x="10233045" y="1810217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Наконец, когда основные термины введены, мы можем перейти к самому обзору.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Мы будем рассматривать каждую статью в отдельности, выделяя интересные моменты, на которые стоит обратить внимание</a:t>
            </a:r>
          </a:p>
          <a:p>
            <a:endParaRPr lang="ru-RU" dirty="0"/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2B1AFF02-51C3-843C-CA84-6F9C9C5D32C6}"/>
              </a:ext>
            </a:extLst>
          </p:cNvPr>
          <p:cNvSpPr txBox="1">
            <a:spLocks/>
          </p:cNvSpPr>
          <p:nvPr/>
        </p:nvSpPr>
        <p:spPr>
          <a:xfrm>
            <a:off x="-4902545" y="-2577137"/>
            <a:ext cx="6824382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dirty="0"/>
              <a:t>Предисловие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8948128" y="1183187"/>
            <a:ext cx="7170057" cy="3410856"/>
          </a:xfrm>
        </p:spPr>
        <p:txBody>
          <a:bodyPr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Манипулятор и из чего состоит.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Некоторое прикладное применение манипуляторов.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ПЗК и ОЗК, что это такое и для чего нужно.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Основное принцип построение решения по ( </a:t>
            </a:r>
            <a:r>
              <a:rPr lang="ru-R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Denavit</a:t>
            </a: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–</a:t>
            </a:r>
            <a:r>
              <a:rPr lang="ru-R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Hartenberg</a:t>
            </a: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parameters</a:t>
            </a: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Почему именно трёхзвенный манипулятор?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34936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термины и понятия</a:t>
            </a:r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6196424-46B5-C285-6EF4-7866074C494D}"/>
              </a:ext>
            </a:extLst>
          </p:cNvPr>
          <p:cNvSpPr txBox="1">
            <a:spLocks/>
          </p:cNvSpPr>
          <p:nvPr/>
        </p:nvSpPr>
        <p:spPr>
          <a:xfrm>
            <a:off x="966533" y="1496670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Наконец, когда основные термины введены, мы можем перейти к самому обзору.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Мы будем рассматривать каждую статью в отдельности, выделяя интересные моменты, на которые стоит обратить внимание</a:t>
            </a:r>
          </a:p>
          <a:p>
            <a:endParaRPr lang="ru-RU" dirty="0"/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1BFE2B18-49E8-41E2-6F80-98D860D66A1E}"/>
              </a:ext>
            </a:extLst>
          </p:cNvPr>
          <p:cNvSpPr txBox="1">
            <a:spLocks/>
          </p:cNvSpPr>
          <p:nvPr/>
        </p:nvSpPr>
        <p:spPr>
          <a:xfrm>
            <a:off x="284362" y="153844"/>
            <a:ext cx="6824382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/>
              <a:t>Предисловие</a:t>
            </a:r>
            <a:endParaRPr lang="ru-RU" dirty="0"/>
          </a:p>
        </p:txBody>
      </p:sp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F3CCC897-E12B-6D32-A74E-71337FD34338}"/>
              </a:ext>
            </a:extLst>
          </p:cNvPr>
          <p:cNvSpPr txBox="1">
            <a:spLocks/>
          </p:cNvSpPr>
          <p:nvPr/>
        </p:nvSpPr>
        <p:spPr>
          <a:xfrm>
            <a:off x="3946444" y="-1005415"/>
            <a:ext cx="6324600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800"/>
              <a:t>Методы управления положением рабочего органа промышленного робота манипулятора</a:t>
            </a:r>
            <a:endParaRPr lang="ru-RU" sz="18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69D20E3-D47D-DA12-5695-22A6BF70D0D1}"/>
              </a:ext>
            </a:extLst>
          </p:cNvPr>
          <p:cNvSpPr txBox="1">
            <a:spLocks/>
          </p:cNvSpPr>
          <p:nvPr/>
        </p:nvSpPr>
        <p:spPr>
          <a:xfrm>
            <a:off x="11817524" y="1732644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Синяева Д. А., Витлев К. А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4A145-BC35-7BCA-4D6E-33403B5859A1}"/>
              </a:ext>
            </a:extLst>
          </p:cNvPr>
          <p:cNvSpPr txBox="1"/>
          <p:nvPr/>
        </p:nvSpPr>
        <p:spPr>
          <a:xfrm>
            <a:off x="-9508398" y="6198826"/>
            <a:ext cx="168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Матрица преобразования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E816A-4051-880D-198B-65B21487A96C}"/>
              </a:ext>
            </a:extLst>
          </p:cNvPr>
          <p:cNvSpPr txBox="1"/>
          <p:nvPr/>
        </p:nvSpPr>
        <p:spPr>
          <a:xfrm>
            <a:off x="11109261" y="4599574"/>
            <a:ext cx="66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Формула – решение ОЗК</a:t>
            </a:r>
            <a:endParaRPr lang="ru-RU" sz="1800" i="1" dirty="0"/>
          </a:p>
        </p:txBody>
      </p:sp>
      <p:pic>
        <p:nvPicPr>
          <p:cNvPr id="11" name="Рисунок 10" descr="Изображение выглядит как Шрифт, линия, текст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C40A5D48-54ED-B540-345F-92363BD7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261" y="153844"/>
            <a:ext cx="5844676" cy="77929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ED4D3B-C0D0-3310-AD59-50E68B3C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442" y="-36181"/>
            <a:ext cx="1171739" cy="276264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зарисовка, диаграмм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C43E7B31-A385-8A2A-1D89-7E6BD3D7D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3121" y="6460436"/>
            <a:ext cx="2218896" cy="1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7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46196424-46B5-C285-6EF4-7866074C494D}"/>
              </a:ext>
            </a:extLst>
          </p:cNvPr>
          <p:cNvSpPr txBox="1">
            <a:spLocks/>
          </p:cNvSpPr>
          <p:nvPr/>
        </p:nvSpPr>
        <p:spPr>
          <a:xfrm>
            <a:off x="760055" y="6776593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Наконец, когда основные термины введены, мы можем перейти к самому обзору.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Мы будем рассматривать каждую статью в отдельности, выделяя интересные моменты, на которые стоит обратить внимание</a:t>
            </a:r>
          </a:p>
          <a:p>
            <a:endParaRPr lang="ru-RU" dirty="0"/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1BFE2B18-49E8-41E2-6F80-98D860D66A1E}"/>
              </a:ext>
            </a:extLst>
          </p:cNvPr>
          <p:cNvSpPr txBox="1">
            <a:spLocks/>
          </p:cNvSpPr>
          <p:nvPr/>
        </p:nvSpPr>
        <p:spPr>
          <a:xfrm>
            <a:off x="-3933676" y="-1203008"/>
            <a:ext cx="6824382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dirty="0"/>
              <a:t>Предисловие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D7FD03D-2E90-2062-C376-1C316C3BE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0763" y="1018723"/>
            <a:ext cx="7170057" cy="341085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Синяева Д. А., </a:t>
            </a:r>
            <a:r>
              <a:rPr lang="ru-RU" sz="18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Витлев</a:t>
            </a:r>
            <a:r>
              <a:rPr lang="ru-RU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К. А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5CE4B50-B010-42F6-3DB4-8BCFCF0F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55" y="306435"/>
            <a:ext cx="6324600" cy="527284"/>
          </a:xfrm>
        </p:spPr>
        <p:txBody>
          <a:bodyPr>
            <a:noAutofit/>
          </a:bodyPr>
          <a:lstStyle/>
          <a:p>
            <a:r>
              <a:rPr lang="ru-RU" sz="1800" dirty="0"/>
              <a:t>Методы управления положением рабочего органа промышленного робота манипулятора</a:t>
            </a:r>
          </a:p>
        </p:txBody>
      </p:sp>
      <p:pic>
        <p:nvPicPr>
          <p:cNvPr id="12" name="Рисунок 11" descr="Изображение выглядит как Шрифт, линия, текст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CD13B05B-1B99-EF91-33D2-2DF79D6A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62" y="1813207"/>
            <a:ext cx="5844676" cy="77929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зарисовка, диаграмм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627F270-2553-68CB-E593-BBA973EF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63" y="2503904"/>
            <a:ext cx="2218896" cy="18579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202B9-A052-9512-8C2C-D886AE23C1E0}"/>
              </a:ext>
            </a:extLst>
          </p:cNvPr>
          <p:cNvSpPr txBox="1"/>
          <p:nvPr/>
        </p:nvSpPr>
        <p:spPr>
          <a:xfrm>
            <a:off x="697486" y="2069277"/>
            <a:ext cx="168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Матрица преобразования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D389B-AEDB-F17B-8071-250A109F9653}"/>
              </a:ext>
            </a:extLst>
          </p:cNvPr>
          <p:cNvSpPr txBox="1"/>
          <p:nvPr/>
        </p:nvSpPr>
        <p:spPr>
          <a:xfrm>
            <a:off x="2053751" y="2689562"/>
            <a:ext cx="66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Формула – решение ОЗК</a:t>
            </a:r>
            <a:endParaRPr lang="ru-RU" sz="1800" i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A1C85FB-E3F5-C4BB-C8AC-6913B9DD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43" y="1623182"/>
            <a:ext cx="1171739" cy="276264"/>
          </a:xfrm>
          <a:prstGeom prst="rect">
            <a:avLst/>
          </a:prstGeom>
        </p:spPr>
      </p:pic>
      <p:sp>
        <p:nvSpPr>
          <p:cNvPr id="4" name="Текст 6">
            <a:extLst>
              <a:ext uri="{FF2B5EF4-FFF2-40B4-BE49-F238E27FC236}">
                <a16:creationId xmlns:a16="http://schemas.microsoft.com/office/drawing/2014/main" id="{AAF1AF33-A47A-2C69-CBD8-C2A6BACF8F95}"/>
              </a:ext>
            </a:extLst>
          </p:cNvPr>
          <p:cNvSpPr txBox="1">
            <a:spLocks/>
          </p:cNvSpPr>
          <p:nvPr/>
        </p:nvSpPr>
        <p:spPr>
          <a:xfrm>
            <a:off x="10996531" y="1127962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</a:t>
            </a:r>
            <a:r>
              <a:rPr lang="ru-RU" sz="1800" dirty="0"/>
              <a:t>Василенко И. В., </a:t>
            </a:r>
            <a:r>
              <a:rPr lang="ru-RU" sz="1800" dirty="0" err="1"/>
              <a:t>Ведякова</a:t>
            </a:r>
            <a:r>
              <a:rPr lang="ru-RU" sz="1800" dirty="0"/>
              <a:t> А. О. </a:t>
            </a:r>
            <a:endParaRPr lang="ru-RU" dirty="0"/>
          </a:p>
        </p:txBody>
      </p:sp>
      <p:pic>
        <p:nvPicPr>
          <p:cNvPr id="5" name="Рисунок 4" descr="Изображение выглядит как зарисовка, рисунок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7E3F920-3325-A86C-EF74-900F9E5E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83133" y="2069277"/>
            <a:ext cx="3581400" cy="2562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254EB-0E5F-C268-4858-D1305232ACDA}"/>
              </a:ext>
            </a:extLst>
          </p:cNvPr>
          <p:cNvSpPr txBox="1"/>
          <p:nvPr/>
        </p:nvSpPr>
        <p:spPr>
          <a:xfrm>
            <a:off x="-6288552" y="4826311"/>
            <a:ext cx="196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Базовая конфигурация манипулятора</a:t>
            </a:r>
          </a:p>
        </p:txBody>
      </p:sp>
      <p:pic>
        <p:nvPicPr>
          <p:cNvPr id="8" name="Рисунок 7" descr="Изображение выглядит как текст, диаграмма, Пла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A047473-D3F0-0EAA-8E6D-4010A9D72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0594" y="2571750"/>
            <a:ext cx="4507329" cy="2839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582ABF-0FF6-5AF1-63DF-843349FB5B5F}"/>
              </a:ext>
            </a:extLst>
          </p:cNvPr>
          <p:cNvSpPr txBox="1"/>
          <p:nvPr/>
        </p:nvSpPr>
        <p:spPr>
          <a:xfrm>
            <a:off x="13649690" y="5424788"/>
            <a:ext cx="220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Схема работы моделей в системе </a:t>
            </a:r>
            <a:r>
              <a:rPr lang="en-US" sz="1400" i="1" dirty="0"/>
              <a:t>Simulink</a:t>
            </a:r>
            <a:endParaRPr lang="ru-RU" sz="1400" i="1" dirty="0"/>
          </a:p>
        </p:txBody>
      </p:sp>
      <p:sp>
        <p:nvSpPr>
          <p:cNvPr id="13" name="Заголовок 8">
            <a:extLst>
              <a:ext uri="{FF2B5EF4-FFF2-40B4-BE49-F238E27FC236}">
                <a16:creationId xmlns:a16="http://schemas.microsoft.com/office/drawing/2014/main" id="{99242C61-3BC6-6BF5-C667-0EFD3ADE3B39}"/>
              </a:ext>
            </a:extLst>
          </p:cNvPr>
          <p:cNvSpPr txBox="1">
            <a:spLocks/>
          </p:cNvSpPr>
          <p:nvPr/>
        </p:nvSpPr>
        <p:spPr>
          <a:xfrm>
            <a:off x="1605512" y="-1515182"/>
            <a:ext cx="6324600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800" dirty="0"/>
              <a:t>Исследование алгоритмов траекторного управления роботом манипулятором </a:t>
            </a:r>
          </a:p>
        </p:txBody>
      </p:sp>
    </p:spTree>
    <p:extLst>
      <p:ext uri="{BB962C8B-B14F-4D97-AF65-F5344CB8AC3E}">
        <p14:creationId xmlns:p14="http://schemas.microsoft.com/office/powerpoint/2010/main" val="223500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1D7FD03D-2E90-2062-C376-1C316C3BE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7938819" y="1271994"/>
            <a:ext cx="7170057" cy="341085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Синяева Д. А., </a:t>
            </a:r>
            <a:r>
              <a:rPr lang="ru-RU" sz="18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Витлев</a:t>
            </a:r>
            <a:r>
              <a:rPr lang="ru-RU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К. А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5CE4B50-B010-42F6-3DB4-8BCFCF0F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288" y="-815150"/>
            <a:ext cx="6324600" cy="527284"/>
          </a:xfrm>
        </p:spPr>
        <p:txBody>
          <a:bodyPr>
            <a:noAutofit/>
          </a:bodyPr>
          <a:lstStyle/>
          <a:p>
            <a:r>
              <a:rPr lang="ru-RU" sz="1800" dirty="0"/>
              <a:t>Методы управления положением рабочего органа промышленного робота манипулятора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202B9-A052-9512-8C2C-D886AE23C1E0}"/>
              </a:ext>
            </a:extLst>
          </p:cNvPr>
          <p:cNvSpPr txBox="1"/>
          <p:nvPr/>
        </p:nvSpPr>
        <p:spPr>
          <a:xfrm>
            <a:off x="-2931085" y="2724151"/>
            <a:ext cx="168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Матрица преобразования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D389B-AEDB-F17B-8071-250A109F9653}"/>
              </a:ext>
            </a:extLst>
          </p:cNvPr>
          <p:cNvSpPr txBox="1"/>
          <p:nvPr/>
        </p:nvSpPr>
        <p:spPr>
          <a:xfrm>
            <a:off x="8309408" y="4244913"/>
            <a:ext cx="66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Формула – решение ОЗК</a:t>
            </a:r>
            <a:endParaRPr lang="ru-RU" sz="1800" i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A1C85FB-E3F5-C4BB-C8AC-6913B9DD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43" y="1623182"/>
            <a:ext cx="1171739" cy="276264"/>
          </a:xfrm>
          <a:prstGeom prst="rect">
            <a:avLst/>
          </a:prstGeom>
        </p:spPr>
      </p:pic>
      <p:sp>
        <p:nvSpPr>
          <p:cNvPr id="4" name="Заголовок 8">
            <a:extLst>
              <a:ext uri="{FF2B5EF4-FFF2-40B4-BE49-F238E27FC236}">
                <a16:creationId xmlns:a16="http://schemas.microsoft.com/office/drawing/2014/main" id="{3D224179-D5E2-1780-A9ED-50F37F437D56}"/>
              </a:ext>
            </a:extLst>
          </p:cNvPr>
          <p:cNvSpPr txBox="1">
            <a:spLocks/>
          </p:cNvSpPr>
          <p:nvPr/>
        </p:nvSpPr>
        <p:spPr>
          <a:xfrm>
            <a:off x="490763" y="234141"/>
            <a:ext cx="6324600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800" dirty="0"/>
              <a:t>Исследование алгоритмов траекторного управления роботом манипулятором 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A690F594-830B-3A63-98E2-9BE5CCEA1EF5}"/>
              </a:ext>
            </a:extLst>
          </p:cNvPr>
          <p:cNvSpPr txBox="1">
            <a:spLocks/>
          </p:cNvSpPr>
          <p:nvPr/>
        </p:nvSpPr>
        <p:spPr>
          <a:xfrm>
            <a:off x="490763" y="1018723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</a:t>
            </a:r>
            <a:r>
              <a:rPr lang="ru-RU" sz="1800" dirty="0"/>
              <a:t>Василенко И. В., </a:t>
            </a:r>
            <a:r>
              <a:rPr lang="ru-RU" sz="1800" dirty="0" err="1"/>
              <a:t>Ведякова</a:t>
            </a:r>
            <a:r>
              <a:rPr lang="ru-RU" sz="1800" dirty="0"/>
              <a:t> А. О. </a:t>
            </a:r>
            <a:endParaRPr lang="ru-RU" dirty="0"/>
          </a:p>
        </p:txBody>
      </p:sp>
      <p:pic>
        <p:nvPicPr>
          <p:cNvPr id="8" name="Рисунок 7" descr="Изображение выглядит как зарисовка, рисунок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4860B0A-DB57-FC79-D20F-507305A0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71" y="1544636"/>
            <a:ext cx="3581400" cy="2562225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диаграмма, Пла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A62073B-4EF0-95C4-159E-9FEF69FE8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71" y="1456055"/>
            <a:ext cx="4507329" cy="28395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A1DFD7-EB3C-65CC-FEF6-451621F800DD}"/>
              </a:ext>
            </a:extLst>
          </p:cNvPr>
          <p:cNvSpPr txBox="1"/>
          <p:nvPr/>
        </p:nvSpPr>
        <p:spPr>
          <a:xfrm>
            <a:off x="997152" y="4301670"/>
            <a:ext cx="196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Базовая конфигурация манипулятора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F689-B0AE-7A81-C7AE-B99D301E0B34}"/>
              </a:ext>
            </a:extLst>
          </p:cNvPr>
          <p:cNvSpPr txBox="1"/>
          <p:nvPr/>
        </p:nvSpPr>
        <p:spPr>
          <a:xfrm>
            <a:off x="5133067" y="4309093"/>
            <a:ext cx="220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Схема работы моделей в системе </a:t>
            </a:r>
            <a:r>
              <a:rPr lang="en-US" sz="1400" i="1" dirty="0"/>
              <a:t>Simulink</a:t>
            </a:r>
            <a:endParaRPr lang="ru-RU" sz="1400" i="1" dirty="0"/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73C2752E-5BDC-6B5D-4ABA-8346482B98F2}"/>
              </a:ext>
            </a:extLst>
          </p:cNvPr>
          <p:cNvSpPr txBox="1">
            <a:spLocks/>
          </p:cNvSpPr>
          <p:nvPr/>
        </p:nvSpPr>
        <p:spPr>
          <a:xfrm>
            <a:off x="5731809" y="-2010208"/>
            <a:ext cx="6824382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3200" dirty="0"/>
              <a:t>Решение обратной задачи кинематики для манипуляционного робота методом штрафных функций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95984D22-1C65-1E0B-B169-BBBD58CAB057}"/>
              </a:ext>
            </a:extLst>
          </p:cNvPr>
          <p:cNvSpPr txBox="1">
            <a:spLocks/>
          </p:cNvSpPr>
          <p:nvPr/>
        </p:nvSpPr>
        <p:spPr>
          <a:xfrm>
            <a:off x="10208681" y="1159847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</a:t>
            </a:r>
            <a:r>
              <a:rPr lang="ru-RU" sz="1800" dirty="0"/>
              <a:t>Оськин Д. А., </a:t>
            </a:r>
            <a:r>
              <a:rPr lang="ru-RU" sz="1800" dirty="0" err="1"/>
              <a:t>Дыда</a:t>
            </a:r>
            <a:r>
              <a:rPr lang="ru-RU" sz="1800" dirty="0"/>
              <a:t> А. А.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1743A6-5A9B-93BC-11A9-0C75E2E9E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39751" y="2684740"/>
            <a:ext cx="3085819" cy="56390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Шрифт, текс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1298DB79-CC70-981D-9989-ABE8BB0DC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07288" y="3788666"/>
            <a:ext cx="3292863" cy="1135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E0218-1CF5-35B2-9F17-0B7752CB57E0}"/>
              </a:ext>
            </a:extLst>
          </p:cNvPr>
          <p:cNvSpPr txBox="1"/>
          <p:nvPr/>
        </p:nvSpPr>
        <p:spPr>
          <a:xfrm>
            <a:off x="-5968093" y="4939378"/>
            <a:ext cx="2444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i="1" dirty="0"/>
              <a:t>Важный критерий для работы решения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9ABA6B-B198-0B8C-29E2-0C0E1D8E9323}"/>
              </a:ext>
            </a:extLst>
          </p:cNvPr>
          <p:cNvSpPr txBox="1"/>
          <p:nvPr/>
        </p:nvSpPr>
        <p:spPr>
          <a:xfrm>
            <a:off x="-8105872" y="3404530"/>
            <a:ext cx="660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i="1" dirty="0"/>
              <a:t>Формула – решение ПЗК</a:t>
            </a:r>
          </a:p>
        </p:txBody>
      </p:sp>
      <p:pic>
        <p:nvPicPr>
          <p:cNvPr id="23" name="Рисунок 22" descr="Изображение выглядит как текст, Шрифт, снимок экрана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2BE4DB-FCEF-BDDB-728D-30D4FCFAE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1191" y="5252177"/>
            <a:ext cx="2953947" cy="24035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11F975-01D8-B0B1-8109-46F9FCB46204}"/>
              </a:ext>
            </a:extLst>
          </p:cNvPr>
          <p:cNvSpPr txBox="1"/>
          <p:nvPr/>
        </p:nvSpPr>
        <p:spPr>
          <a:xfrm>
            <a:off x="10466164" y="7658958"/>
            <a:ext cx="66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Само решение</a:t>
            </a:r>
            <a:endParaRPr lang="ru-RU" sz="1800" i="1" dirty="0"/>
          </a:p>
        </p:txBody>
      </p:sp>
    </p:spTree>
    <p:extLst>
      <p:ext uri="{BB962C8B-B14F-4D97-AF65-F5344CB8AC3E}">
        <p14:creationId xmlns:p14="http://schemas.microsoft.com/office/powerpoint/2010/main" val="2707859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46196424-46B5-C285-6EF4-7866074C494D}"/>
              </a:ext>
            </a:extLst>
          </p:cNvPr>
          <p:cNvSpPr txBox="1">
            <a:spLocks/>
          </p:cNvSpPr>
          <p:nvPr/>
        </p:nvSpPr>
        <p:spPr>
          <a:xfrm>
            <a:off x="760055" y="6776593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Наконец, когда основные термины введены, мы можем перейти к самому обзору.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Мы будем рассматривать каждую статью в отдельности, выделяя интересные моменты, на которые стоит обратить внимание</a:t>
            </a:r>
          </a:p>
          <a:p>
            <a:endParaRPr lang="ru-RU" dirty="0"/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1BFE2B18-49E8-41E2-6F80-98D860D66A1E}"/>
              </a:ext>
            </a:extLst>
          </p:cNvPr>
          <p:cNvSpPr txBox="1">
            <a:spLocks/>
          </p:cNvSpPr>
          <p:nvPr/>
        </p:nvSpPr>
        <p:spPr>
          <a:xfrm>
            <a:off x="493181" y="288811"/>
            <a:ext cx="6824382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3200" dirty="0"/>
              <a:t>Решение обратной задачи кинематики для манипуляционного робота методом штрафных функций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5CE4B50-B010-42F6-3DB4-8BCFCF0F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288" y="-815150"/>
            <a:ext cx="6324600" cy="527284"/>
          </a:xfrm>
        </p:spPr>
        <p:txBody>
          <a:bodyPr>
            <a:noAutofit/>
          </a:bodyPr>
          <a:lstStyle/>
          <a:p>
            <a:r>
              <a:rPr lang="ru-RU" sz="1800" dirty="0"/>
              <a:t>Методы управления положением рабочего органа промышленного робота манипулятора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A1C85FB-E3F5-C4BB-C8AC-6913B9DD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43" y="1623182"/>
            <a:ext cx="1171739" cy="276264"/>
          </a:xfrm>
          <a:prstGeom prst="rect">
            <a:avLst/>
          </a:prstGeom>
        </p:spPr>
      </p:pic>
      <p:sp>
        <p:nvSpPr>
          <p:cNvPr id="4" name="Заголовок 8">
            <a:extLst>
              <a:ext uri="{FF2B5EF4-FFF2-40B4-BE49-F238E27FC236}">
                <a16:creationId xmlns:a16="http://schemas.microsoft.com/office/drawing/2014/main" id="{3D224179-D5E2-1780-A9ED-50F37F437D56}"/>
              </a:ext>
            </a:extLst>
          </p:cNvPr>
          <p:cNvSpPr txBox="1">
            <a:spLocks/>
          </p:cNvSpPr>
          <p:nvPr/>
        </p:nvSpPr>
        <p:spPr>
          <a:xfrm>
            <a:off x="-6635752" y="-163650"/>
            <a:ext cx="6324600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800" dirty="0"/>
              <a:t>Исследование алгоритмов траекторного управления роботом манипулятором 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A690F594-830B-3A63-98E2-9BE5CCEA1EF5}"/>
              </a:ext>
            </a:extLst>
          </p:cNvPr>
          <p:cNvSpPr txBox="1">
            <a:spLocks/>
          </p:cNvSpPr>
          <p:nvPr/>
        </p:nvSpPr>
        <p:spPr>
          <a:xfrm>
            <a:off x="-9239452" y="250822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</a:t>
            </a:r>
            <a:r>
              <a:rPr lang="ru-RU" sz="1800" dirty="0"/>
              <a:t>Василенко И. В., </a:t>
            </a:r>
            <a:r>
              <a:rPr lang="ru-RU" sz="1800" dirty="0" err="1"/>
              <a:t>Ведякова</a:t>
            </a:r>
            <a:r>
              <a:rPr lang="ru-RU" sz="1800" dirty="0"/>
              <a:t> А. О. 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1DFD7-EB3C-65CC-FEF6-451621F800DD}"/>
              </a:ext>
            </a:extLst>
          </p:cNvPr>
          <p:cNvSpPr txBox="1"/>
          <p:nvPr/>
        </p:nvSpPr>
        <p:spPr>
          <a:xfrm>
            <a:off x="673769" y="5974224"/>
            <a:ext cx="196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Базовая конфигурация манипулятора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F689-B0AE-7A81-C7AE-B99D301E0B34}"/>
              </a:ext>
            </a:extLst>
          </p:cNvPr>
          <p:cNvSpPr txBox="1"/>
          <p:nvPr/>
        </p:nvSpPr>
        <p:spPr>
          <a:xfrm>
            <a:off x="5766938" y="5739993"/>
            <a:ext cx="220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Схема работы моделей в системе </a:t>
            </a:r>
            <a:r>
              <a:rPr lang="en-US" sz="1400" i="1" dirty="0"/>
              <a:t>Simulink</a:t>
            </a:r>
            <a:endParaRPr lang="ru-RU" sz="1400" i="1" dirty="0"/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50006100-415B-14F0-8CFC-976505903AB1}"/>
              </a:ext>
            </a:extLst>
          </p:cNvPr>
          <p:cNvSpPr txBox="1">
            <a:spLocks/>
          </p:cNvSpPr>
          <p:nvPr/>
        </p:nvSpPr>
        <p:spPr>
          <a:xfrm>
            <a:off x="493181" y="1178425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</a:t>
            </a:r>
            <a:r>
              <a:rPr lang="ru-RU" sz="1800" dirty="0"/>
              <a:t>Оськин Д. А., </a:t>
            </a:r>
            <a:r>
              <a:rPr lang="ru-RU" sz="1800" dirty="0" err="1"/>
              <a:t>Дыда</a:t>
            </a:r>
            <a:r>
              <a:rPr lang="ru-RU" sz="1800" dirty="0"/>
              <a:t> А. А. </a:t>
            </a:r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C20AEC5-3084-7B01-1847-F5D4D8C8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93" y="1659237"/>
            <a:ext cx="3085819" cy="563906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, Шрифт, снимок экрана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74E051-EE72-E0A4-A673-B0859EF41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291" y="1638357"/>
            <a:ext cx="2953947" cy="2403592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Шрифт, текс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FBE124B0-2DDA-2EAE-E0BF-9D257D41D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56" y="2763163"/>
            <a:ext cx="3292863" cy="11354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09C02D-D63D-B5F1-0038-3030C535DC83}"/>
              </a:ext>
            </a:extLst>
          </p:cNvPr>
          <p:cNvSpPr txBox="1"/>
          <p:nvPr/>
        </p:nvSpPr>
        <p:spPr>
          <a:xfrm>
            <a:off x="2884264" y="4045138"/>
            <a:ext cx="66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Само решение</a:t>
            </a:r>
            <a:endParaRPr lang="ru-RU" sz="18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DBCC75-BACE-8430-95FC-42A345216025}"/>
              </a:ext>
            </a:extLst>
          </p:cNvPr>
          <p:cNvSpPr txBox="1"/>
          <p:nvPr/>
        </p:nvSpPr>
        <p:spPr>
          <a:xfrm>
            <a:off x="1124651" y="3913875"/>
            <a:ext cx="2444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i="1" dirty="0"/>
              <a:t>Важный критерий для работы решения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268A5-6324-1A00-0303-554C3B5FAB13}"/>
              </a:ext>
            </a:extLst>
          </p:cNvPr>
          <p:cNvSpPr txBox="1"/>
          <p:nvPr/>
        </p:nvSpPr>
        <p:spPr>
          <a:xfrm>
            <a:off x="-1013128" y="2379027"/>
            <a:ext cx="660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i="1" dirty="0"/>
              <a:t>Формула – решение ПЗК</a:t>
            </a:r>
          </a:p>
        </p:txBody>
      </p:sp>
      <p:pic>
        <p:nvPicPr>
          <p:cNvPr id="5" name="Рисунок 4" descr="Изображение выглядит как зарисовка, рисунок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EC2345D4-6960-D47E-9323-153D88426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375689" y="3333132"/>
            <a:ext cx="3581400" cy="256222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диаграмма, Пла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EE22F76-4ADC-A96A-777F-4BF099FB3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7212" y="1304382"/>
            <a:ext cx="4507329" cy="2839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464C0-346E-95EB-72A2-1550D8C89F2A}"/>
              </a:ext>
            </a:extLst>
          </p:cNvPr>
          <p:cNvSpPr txBox="1"/>
          <p:nvPr/>
        </p:nvSpPr>
        <p:spPr>
          <a:xfrm>
            <a:off x="-9781108" y="6090166"/>
            <a:ext cx="196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Базовая конфигурация манипулятора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7C9E8-B784-C676-E71A-FFE93D484FAE}"/>
              </a:ext>
            </a:extLst>
          </p:cNvPr>
          <p:cNvSpPr txBox="1"/>
          <p:nvPr/>
        </p:nvSpPr>
        <p:spPr>
          <a:xfrm>
            <a:off x="15046308" y="4157420"/>
            <a:ext cx="220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Схема работы моделей в системе </a:t>
            </a:r>
            <a:r>
              <a:rPr lang="en-US" sz="1400" i="1" dirty="0"/>
              <a:t>Simulink</a:t>
            </a:r>
            <a:endParaRPr lang="ru-RU" sz="1400" i="1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8FA9CA4-FEAC-C2B0-EF40-197653E670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61279" y="6776593"/>
            <a:ext cx="7170057" cy="3410856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77C2D2-415C-CFEF-BB1B-5F49A0C33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34676" y="1572767"/>
            <a:ext cx="4760612" cy="114481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1A01B07-3762-A53E-CBBA-973D7279E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736501" y="2724151"/>
            <a:ext cx="2812691" cy="2069337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машина, игрушка, автокомпонент, автомат&#10;&#10;Автоматически созданное описание">
            <a:extLst>
              <a:ext uri="{FF2B5EF4-FFF2-40B4-BE49-F238E27FC236}">
                <a16:creationId xmlns:a16="http://schemas.microsoft.com/office/drawing/2014/main" id="{7DCE0260-9F27-C2EA-A273-0564BA211B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9244" y="1572767"/>
            <a:ext cx="3886200" cy="2857500"/>
          </a:xfrm>
          <a:prstGeom prst="rect">
            <a:avLst/>
          </a:prstGeom>
        </p:spPr>
      </p:pic>
      <p:sp>
        <p:nvSpPr>
          <p:cNvPr id="22" name="Текст 6">
            <a:extLst>
              <a:ext uri="{FF2B5EF4-FFF2-40B4-BE49-F238E27FC236}">
                <a16:creationId xmlns:a16="http://schemas.microsoft.com/office/drawing/2014/main" id="{9A020FD0-6046-1F32-F8DE-44CF1C484456}"/>
              </a:ext>
            </a:extLst>
          </p:cNvPr>
          <p:cNvSpPr txBox="1">
            <a:spLocks/>
          </p:cNvSpPr>
          <p:nvPr/>
        </p:nvSpPr>
        <p:spPr>
          <a:xfrm>
            <a:off x="9488264" y="1391705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Котов Г. А., Денисов М. С., Петухова С. М.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77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1BFE2B18-49E8-41E2-6F80-98D860D66A1E}"/>
              </a:ext>
            </a:extLst>
          </p:cNvPr>
          <p:cNvSpPr txBox="1">
            <a:spLocks/>
          </p:cNvSpPr>
          <p:nvPr/>
        </p:nvSpPr>
        <p:spPr>
          <a:xfrm>
            <a:off x="-3254957" y="-756565"/>
            <a:ext cx="6824382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3200" dirty="0"/>
              <a:t>Решение обратной задачи кинематики для манипуляционного робота методом штрафных функций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D7FD03D-2E90-2062-C376-1C316C3BE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7938819" y="1271994"/>
            <a:ext cx="7170057" cy="341085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Синяева Д. А., </a:t>
            </a:r>
            <a:r>
              <a:rPr lang="ru-RU" sz="18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Витлев</a:t>
            </a:r>
            <a:r>
              <a:rPr lang="ru-RU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К. А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202B9-A052-9512-8C2C-D886AE23C1E0}"/>
              </a:ext>
            </a:extLst>
          </p:cNvPr>
          <p:cNvSpPr txBox="1"/>
          <p:nvPr/>
        </p:nvSpPr>
        <p:spPr>
          <a:xfrm>
            <a:off x="-2931085" y="2724151"/>
            <a:ext cx="168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Матрица преобразования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D389B-AEDB-F17B-8071-250A109F9653}"/>
              </a:ext>
            </a:extLst>
          </p:cNvPr>
          <p:cNvSpPr txBox="1"/>
          <p:nvPr/>
        </p:nvSpPr>
        <p:spPr>
          <a:xfrm>
            <a:off x="8309408" y="4244913"/>
            <a:ext cx="66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Формула – решение ОЗК</a:t>
            </a:r>
            <a:endParaRPr lang="ru-RU" sz="1800" i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A1C85FB-E3F5-C4BB-C8AC-6913B9DD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43" y="1623182"/>
            <a:ext cx="1171739" cy="2762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A1DFD7-EB3C-65CC-FEF6-451621F800DD}"/>
              </a:ext>
            </a:extLst>
          </p:cNvPr>
          <p:cNvSpPr txBox="1"/>
          <p:nvPr/>
        </p:nvSpPr>
        <p:spPr>
          <a:xfrm>
            <a:off x="673769" y="5974224"/>
            <a:ext cx="196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Базовая конфигурация манипулятора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F689-B0AE-7A81-C7AE-B99D301E0B34}"/>
              </a:ext>
            </a:extLst>
          </p:cNvPr>
          <p:cNvSpPr txBox="1"/>
          <p:nvPr/>
        </p:nvSpPr>
        <p:spPr>
          <a:xfrm>
            <a:off x="5766938" y="5739993"/>
            <a:ext cx="220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Схема работы моделей в системе </a:t>
            </a:r>
            <a:r>
              <a:rPr lang="en-US" sz="1400" i="1" dirty="0"/>
              <a:t>Simulink</a:t>
            </a:r>
            <a:endParaRPr lang="ru-RU" sz="1400" i="1" dirty="0"/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50006100-415B-14F0-8CFC-976505903AB1}"/>
              </a:ext>
            </a:extLst>
          </p:cNvPr>
          <p:cNvSpPr txBox="1">
            <a:spLocks/>
          </p:cNvSpPr>
          <p:nvPr/>
        </p:nvSpPr>
        <p:spPr>
          <a:xfrm>
            <a:off x="-7749171" y="1625470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</a:t>
            </a:r>
            <a:r>
              <a:rPr lang="ru-RU" sz="1800" dirty="0"/>
              <a:t>Оськин Д. А., </a:t>
            </a:r>
            <a:r>
              <a:rPr lang="ru-RU" sz="1800" dirty="0" err="1"/>
              <a:t>Дыда</a:t>
            </a:r>
            <a:r>
              <a:rPr lang="ru-RU" sz="1800" dirty="0"/>
              <a:t> А. А. 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09C02D-D63D-B5F1-0038-3030C535DC83}"/>
              </a:ext>
            </a:extLst>
          </p:cNvPr>
          <p:cNvSpPr txBox="1"/>
          <p:nvPr/>
        </p:nvSpPr>
        <p:spPr>
          <a:xfrm>
            <a:off x="4391045" y="6179419"/>
            <a:ext cx="66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Само решение</a:t>
            </a:r>
            <a:endParaRPr lang="ru-RU" sz="18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DBCC75-BACE-8430-95FC-42A345216025}"/>
              </a:ext>
            </a:extLst>
          </p:cNvPr>
          <p:cNvSpPr txBox="1"/>
          <p:nvPr/>
        </p:nvSpPr>
        <p:spPr>
          <a:xfrm>
            <a:off x="957239" y="5651059"/>
            <a:ext cx="2444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i="1" dirty="0"/>
              <a:t>Важный критерий для работы решения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268A5-6324-1A00-0303-554C3B5FAB13}"/>
              </a:ext>
            </a:extLst>
          </p:cNvPr>
          <p:cNvSpPr txBox="1"/>
          <p:nvPr/>
        </p:nvSpPr>
        <p:spPr>
          <a:xfrm>
            <a:off x="-5843945" y="4018799"/>
            <a:ext cx="660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i="1" dirty="0"/>
              <a:t>Формула – решение ПЗК</a:t>
            </a:r>
          </a:p>
        </p:txBody>
      </p:sp>
      <p:sp>
        <p:nvSpPr>
          <p:cNvPr id="5" name="Заголовок 8">
            <a:extLst>
              <a:ext uri="{FF2B5EF4-FFF2-40B4-BE49-F238E27FC236}">
                <a16:creationId xmlns:a16="http://schemas.microsoft.com/office/drawing/2014/main" id="{865DDD75-8C3B-7C33-B4CC-47EEE7E2D25E}"/>
              </a:ext>
            </a:extLst>
          </p:cNvPr>
          <p:cNvSpPr txBox="1">
            <a:spLocks/>
          </p:cNvSpPr>
          <p:nvPr/>
        </p:nvSpPr>
        <p:spPr>
          <a:xfrm>
            <a:off x="390582" y="278505"/>
            <a:ext cx="6324600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800" dirty="0"/>
              <a:t>РЕШЕНИЕ ПРЯМОЙ ЗАДАЧИ КИНЕМАТИКИ ДЛЯ ТРЕХЗВЕННОГО РОБОТА-МАНИПУЛЯТОРА 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82D610FD-05ED-48B5-6C74-185B0C33BE19}"/>
              </a:ext>
            </a:extLst>
          </p:cNvPr>
          <p:cNvSpPr txBox="1">
            <a:spLocks/>
          </p:cNvSpPr>
          <p:nvPr/>
        </p:nvSpPr>
        <p:spPr>
          <a:xfrm>
            <a:off x="490763" y="1018723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Котов Г. А., Денисов М. С., Петухова С. М. </a:t>
            </a:r>
            <a:endParaRPr lang="ru-RU" dirty="0"/>
          </a:p>
        </p:txBody>
      </p:sp>
      <p:pic>
        <p:nvPicPr>
          <p:cNvPr id="10" name="Рисунок 9" descr="Изображение выглядит как машина, игрушка, автокомпонент, автомат&#10;&#10;Автоматически созданное описание">
            <a:extLst>
              <a:ext uri="{FF2B5EF4-FFF2-40B4-BE49-F238E27FC236}">
                <a16:creationId xmlns:a16="http://schemas.microsoft.com/office/drawing/2014/main" id="{7D685EE8-68F1-D722-E676-8DF830CD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208" y="1499853"/>
            <a:ext cx="3886200" cy="28575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0A784B-92FA-123E-D4E4-48BD8D440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82" y="1542709"/>
            <a:ext cx="4760612" cy="11448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803C2F-FEBD-0E74-775C-1947A1BC3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180" y="2634395"/>
            <a:ext cx="2812691" cy="2069337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A1568AC-8252-920B-4E83-50F071D4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1B55444C-0281-78E9-1A1A-B018161CE8FD}"/>
              </a:ext>
            </a:extLst>
          </p:cNvPr>
          <p:cNvSpPr txBox="1">
            <a:spLocks/>
          </p:cNvSpPr>
          <p:nvPr/>
        </p:nvSpPr>
        <p:spPr>
          <a:xfrm>
            <a:off x="10701563" y="1103996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</a:t>
            </a:r>
            <a:r>
              <a:rPr lang="ru-RU" sz="18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Колтыгин</a:t>
            </a:r>
            <a:r>
              <a:rPr lang="ru-RU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 Д. С., Седельников И. А. 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58379D-AD05-4612-0344-E61118E5640A}"/>
              </a:ext>
            </a:extLst>
          </p:cNvPr>
          <p:cNvSpPr txBox="1"/>
          <p:nvPr/>
        </p:nvSpPr>
        <p:spPr>
          <a:xfrm>
            <a:off x="-6567070" y="2809424"/>
            <a:ext cx="41847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В данной работе особое внимание уделяется построению программного решения для прямой и обратной задачи кинематики 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BB0173F-4C73-FD2A-47BA-ABF41676D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0151" y="2407416"/>
            <a:ext cx="3209975" cy="32227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8E8134-CDAC-E95B-6F56-87E641CEA4BD}"/>
              </a:ext>
            </a:extLst>
          </p:cNvPr>
          <p:cNvSpPr txBox="1"/>
          <p:nvPr/>
        </p:nvSpPr>
        <p:spPr>
          <a:xfrm>
            <a:off x="2381143" y="-1765715"/>
            <a:ext cx="7402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Text DemiBold" panose="020B0703020202020204" pitchFamily="34" charset="-52"/>
                <a:ea typeface="+mj-ea"/>
                <a:cs typeface="+mj-cs"/>
              </a:rPr>
              <a:t>Метод и программа решения прямой и обратной задачи кинематики для управления роботом-манипулятором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97273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1D7FD03D-2E90-2062-C376-1C316C3BE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5580298" y="1706338"/>
            <a:ext cx="7170057" cy="341085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</a:t>
            </a:r>
            <a:r>
              <a:rPr lang="ru-RU" sz="1800" dirty="0"/>
              <a:t>Василенко И. В., </a:t>
            </a:r>
            <a:r>
              <a:rPr lang="ru-RU" sz="1800" dirty="0" err="1"/>
              <a:t>Ведякова</a:t>
            </a:r>
            <a:r>
              <a:rPr lang="ru-RU" sz="1800" dirty="0"/>
              <a:t> А. О. 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5CE4B50-B010-42F6-3DB4-8BCFCF0F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3761" y="-409602"/>
            <a:ext cx="6324600" cy="527284"/>
          </a:xfrm>
        </p:spPr>
        <p:txBody>
          <a:bodyPr>
            <a:noAutofit/>
          </a:bodyPr>
          <a:lstStyle/>
          <a:p>
            <a:r>
              <a:rPr lang="ru-RU" sz="1800" dirty="0"/>
              <a:t>РЕШЕНИЕ ПРЯМОЙ ЗАДАЧИ КИНЕМАТИКИ ДЛЯ ТРЕХЗВЕННОГО РОБОТА-МАНИПУЛЯТОРА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202B9-A052-9512-8C2C-D886AE23C1E0}"/>
              </a:ext>
            </a:extLst>
          </p:cNvPr>
          <p:cNvSpPr txBox="1"/>
          <p:nvPr/>
        </p:nvSpPr>
        <p:spPr>
          <a:xfrm>
            <a:off x="-3613256" y="2223694"/>
            <a:ext cx="168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Матрица преобразования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D389B-AEDB-F17B-8071-250A109F9653}"/>
              </a:ext>
            </a:extLst>
          </p:cNvPr>
          <p:cNvSpPr txBox="1"/>
          <p:nvPr/>
        </p:nvSpPr>
        <p:spPr>
          <a:xfrm>
            <a:off x="7930112" y="2320230"/>
            <a:ext cx="66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Формула – решение ОЗК</a:t>
            </a:r>
            <a:endParaRPr lang="ru-RU" sz="1800" i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A1C85FB-E3F5-C4BB-C8AC-6913B9DD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43" y="1623182"/>
            <a:ext cx="1171739" cy="276264"/>
          </a:xfrm>
          <a:prstGeom prst="rect">
            <a:avLst/>
          </a:prstGeom>
        </p:spPr>
      </p:pic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4EA0C0C9-31B8-B649-B67D-50FE021EB8C0}"/>
              </a:ext>
            </a:extLst>
          </p:cNvPr>
          <p:cNvSpPr txBox="1">
            <a:spLocks/>
          </p:cNvSpPr>
          <p:nvPr/>
        </p:nvSpPr>
        <p:spPr>
          <a:xfrm>
            <a:off x="760055" y="-1130714"/>
            <a:ext cx="6324600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800"/>
              <a:t>Методы управления положением рабочего органа промышленного робота манипулятора</a:t>
            </a:r>
            <a:endParaRPr lang="ru-RU" sz="1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2A0741-B4F7-4FF7-2046-648E2431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1" y="1580312"/>
            <a:ext cx="3209975" cy="3222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7614A5-5C7A-A3D8-5D61-C150F467B42E}"/>
              </a:ext>
            </a:extLst>
          </p:cNvPr>
          <p:cNvSpPr txBox="1"/>
          <p:nvPr/>
        </p:nvSpPr>
        <p:spPr>
          <a:xfrm>
            <a:off x="270839" y="155933"/>
            <a:ext cx="7402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Text DemiBold" panose="020B0703020202020204" pitchFamily="34" charset="-52"/>
                <a:ea typeface="+mj-ea"/>
                <a:cs typeface="+mj-cs"/>
              </a:rPr>
              <a:t>Метод и программа решения прямой и обратной задачи кинематики для управления роботом-манипулятором</a:t>
            </a:r>
            <a:endParaRPr lang="ru-RU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DB8F2-647F-7084-B740-158464CC84AB}"/>
              </a:ext>
            </a:extLst>
          </p:cNvPr>
          <p:cNvSpPr txBox="1"/>
          <p:nvPr/>
        </p:nvSpPr>
        <p:spPr>
          <a:xfrm>
            <a:off x="683104" y="1655534"/>
            <a:ext cx="41847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В данной работе особое внимание уделяется построению программного решения для прямой и обратной задачи кинематики 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CC0FE14B-4E03-DDD8-8272-1A7F98C3B49A}"/>
              </a:ext>
            </a:extLst>
          </p:cNvPr>
          <p:cNvSpPr txBox="1">
            <a:spLocks/>
          </p:cNvSpPr>
          <p:nvPr/>
        </p:nvSpPr>
        <p:spPr>
          <a:xfrm>
            <a:off x="490763" y="1018723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</a:t>
            </a:r>
            <a:r>
              <a:rPr lang="ru-RU" sz="18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Колтыгин</a:t>
            </a:r>
            <a:r>
              <a:rPr lang="ru-RU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 Д. С., Седельников И. А. </a:t>
            </a:r>
            <a:endParaRPr lang="ru-RU" dirty="0"/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8C4A06F9-C36A-C1A1-346E-75AD276C841B}"/>
              </a:ext>
            </a:extLst>
          </p:cNvPr>
          <p:cNvSpPr txBox="1">
            <a:spLocks/>
          </p:cNvSpPr>
          <p:nvPr/>
        </p:nvSpPr>
        <p:spPr>
          <a:xfrm>
            <a:off x="-7744908" y="931174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Котов Г. А., Денисов М. С., Петухова С. М. 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7F776-FC50-74D2-9BC3-10362A37A713}"/>
              </a:ext>
            </a:extLst>
          </p:cNvPr>
          <p:cNvSpPr txBox="1"/>
          <p:nvPr/>
        </p:nvSpPr>
        <p:spPr>
          <a:xfrm>
            <a:off x="7673125" y="-960670"/>
            <a:ext cx="7402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Text DemiBold" panose="020B0703020202020204" pitchFamily="34" charset="-52"/>
                <a:ea typeface="+mj-ea"/>
                <a:cs typeface="+mj-cs"/>
              </a:rPr>
              <a:t>Итоги</a:t>
            </a:r>
            <a:endParaRPr lang="ru-RU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2ADDD-7609-6762-E112-F34BA7D10ED7}"/>
              </a:ext>
            </a:extLst>
          </p:cNvPr>
          <p:cNvSpPr txBox="1"/>
          <p:nvPr/>
        </p:nvSpPr>
        <p:spPr>
          <a:xfrm>
            <a:off x="-1872525" y="6365901"/>
            <a:ext cx="767600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Рассмотрено несколько методов управления трехзвенным манипуляторам, а также получены способы для решения прямой и обратной задачи кинематики. </a:t>
            </a:r>
          </a:p>
        </p:txBody>
      </p:sp>
    </p:spTree>
    <p:extLst>
      <p:ext uri="{BB962C8B-B14F-4D97-AF65-F5344CB8AC3E}">
        <p14:creationId xmlns:p14="http://schemas.microsoft.com/office/powerpoint/2010/main" val="228538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A1C85FB-E3F5-C4BB-C8AC-6913B9DD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43" y="1623182"/>
            <a:ext cx="1171739" cy="276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E9707-57ED-36DC-070E-ACA7AEAFA78D}"/>
              </a:ext>
            </a:extLst>
          </p:cNvPr>
          <p:cNvSpPr txBox="1"/>
          <p:nvPr/>
        </p:nvSpPr>
        <p:spPr>
          <a:xfrm>
            <a:off x="401467" y="319648"/>
            <a:ext cx="7402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Text DemiBold" panose="020B0703020202020204" pitchFamily="34" charset="-52"/>
                <a:ea typeface="+mj-ea"/>
                <a:cs typeface="+mj-cs"/>
              </a:rPr>
              <a:t>Итоги</a:t>
            </a:r>
            <a:endParaRPr lang="ru-RU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52702-90B0-858D-AF1A-EF1C5519B8F6}"/>
              </a:ext>
            </a:extLst>
          </p:cNvPr>
          <p:cNvSpPr txBox="1"/>
          <p:nvPr/>
        </p:nvSpPr>
        <p:spPr>
          <a:xfrm>
            <a:off x="507082" y="1542327"/>
            <a:ext cx="767600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Рассмотрено несколько методов управления трехзвенным манипуляторам, а также получены способы для решения прямой и обратной задачи кинематики.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0411E98-B821-77EA-49C3-95557000A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82" y="1761314"/>
            <a:ext cx="3209975" cy="32227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7F64D1-AA3F-3714-C8D9-63B3634940B5}"/>
              </a:ext>
            </a:extLst>
          </p:cNvPr>
          <p:cNvSpPr txBox="1"/>
          <p:nvPr/>
        </p:nvSpPr>
        <p:spPr>
          <a:xfrm>
            <a:off x="-6527001" y="25085"/>
            <a:ext cx="7402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Text DemiBold" panose="020B0703020202020204" pitchFamily="34" charset="-52"/>
                <a:ea typeface="+mj-ea"/>
                <a:cs typeface="+mj-cs"/>
              </a:rPr>
              <a:t>Метод и программа решения прямой и обратной задачи кинематики для управления роботом-манипулятором</a:t>
            </a:r>
            <a:endParaRPr lang="ru-RU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7B559E-B81E-369D-1E82-9315DB829E66}"/>
              </a:ext>
            </a:extLst>
          </p:cNvPr>
          <p:cNvSpPr txBox="1"/>
          <p:nvPr/>
        </p:nvSpPr>
        <p:spPr>
          <a:xfrm>
            <a:off x="624113" y="7444918"/>
            <a:ext cx="41847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В данной работе особое внимание уделяется построению программного решения для прямой и обратной задачи кинематики </a:t>
            </a: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B6CC8860-3280-B21F-E198-824D53AC0363}"/>
              </a:ext>
            </a:extLst>
          </p:cNvPr>
          <p:cNvSpPr txBox="1">
            <a:spLocks/>
          </p:cNvSpPr>
          <p:nvPr/>
        </p:nvSpPr>
        <p:spPr>
          <a:xfrm>
            <a:off x="-6545944" y="1401748"/>
            <a:ext cx="7170057" cy="341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Авторы статьи: </a:t>
            </a:r>
            <a:r>
              <a:rPr lang="ru-RU" sz="18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Колтыгин</a:t>
            </a:r>
            <a:r>
              <a:rPr lang="ru-RU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 Д. С., Седельников И. А. </a:t>
            </a:r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64C4D31F-9617-7924-E3B4-EAFAB862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9382" y="379028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ИСТОЧНИКИ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A6B8173-A80D-4DA4-A8C3-478F11324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971" y="6845051"/>
            <a:ext cx="7170057" cy="3410856"/>
          </a:xfrm>
        </p:spPr>
        <p:txBody>
          <a:bodyPr>
            <a:normAutofit fontScale="70000" lnSpcReduction="20000"/>
          </a:bodyPr>
          <a:lstStyle/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Василенко И. В., </a:t>
            </a:r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Ведякова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А. О. Исследование алгоритмов траекторного управления роботом манипулятором //Современные информационные технологии и ИТ-образование. – 2022. – Т. 18. – №. 1. – С. 62-71.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Оськин Д. А., </a:t>
            </a:r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Дыда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А. А. Решение обратной задачи кинематики для манипуляционного робота методом штрафных функций //Фундаментальные исследования. – 2015. – №. 11-4. – С. 673-677.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Синяева Д. А., </a:t>
            </a:r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Витлев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К. А., Михайлов М. О. МЕТОДЫ УПРАВЛЕНИЯ ПОЛОЖЕНИЕМ РАБОЧЕГО ОРГАНА ПРОМЫШЛЕННОГО РОБОТА МАНИПУЛЯТОРА //Математические методы и модели техники, технологий и экономики. – 2021. – С. 114.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Колтыгин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Д. С., Седельников И. А. Метод и программа решения прямой и обратной задачи кинематики для управления роботом-манипулятором //Системы. Методы. Технологии. – 2020. – №. 4. – С. 65-74.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Борисов О. И., Громов В. С., </a:t>
            </a:r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Пыркин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А. А. Методы управления робототехническими приложениями //Учеб. </a:t>
            </a:r>
            <a:r>
              <a:rPr lang="ru-RU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пособ</a:t>
            </a:r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., СПб.: Университет ИТМО. – 2016.</a:t>
            </a: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ru-RU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Котов Г. А., Денисов М. С., Петухова С. М. РЕШЕНИЕ ПРЯМОЙ ЗАДАЧИ КИНЕМАТИКИ ДЛЯ ТРЕХЗВЕННОГО РОБОТА-МАНИПУЛЯТОРА //Перспективные научные исследования: опыт, проблемы и перспективы развития. – 2021. – С. 54-60.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60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5418</TotalTime>
  <Words>1332</Words>
  <Application>Microsoft Office PowerPoint</Application>
  <PresentationFormat>Экран (16:9)</PresentationFormat>
  <Paragraphs>129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ALS Gorizont Bold Expanded</vt:lpstr>
      <vt:lpstr>Aptos</vt:lpstr>
      <vt:lpstr>Arial</vt:lpstr>
      <vt:lpstr>Calibri</vt:lpstr>
      <vt:lpstr>Golos Text</vt:lpstr>
      <vt:lpstr>Golos Text DemiBold</vt:lpstr>
      <vt:lpstr>Тема1</vt:lpstr>
      <vt:lpstr>Обзор методов управления трехзвенным манипулятором</vt:lpstr>
      <vt:lpstr>Основные термины и понятия</vt:lpstr>
      <vt:lpstr>Основные термины и понятия</vt:lpstr>
      <vt:lpstr>Методы управления положением рабочего органа промышленного робота манипулятора</vt:lpstr>
      <vt:lpstr>Методы управления положением рабочего органа промышленного робота манипулятора</vt:lpstr>
      <vt:lpstr>Методы управления положением рабочего органа промышленного робота манипулятора</vt:lpstr>
      <vt:lpstr>Презентация PowerPoint</vt:lpstr>
      <vt:lpstr>РЕШЕНИЕ ПРЯМОЙ ЗАДАЧИ КИНЕМАТИКИ ДЛЯ ТРЕХЗВЕННОГО РОБОТА-МАНИПУЛЯТОРА </vt:lpstr>
      <vt:lpstr>ИСТОЧНИКИ</vt:lpstr>
      <vt:lpstr>ИСТОЧНИКИ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Бахтаиров Роман Андреевич</cp:lastModifiedBy>
  <cp:revision>105</cp:revision>
  <dcterms:created xsi:type="dcterms:W3CDTF">2014-06-27T12:30:22Z</dcterms:created>
  <dcterms:modified xsi:type="dcterms:W3CDTF">2024-05-08T05:38:25Z</dcterms:modified>
</cp:coreProperties>
</file>